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1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6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8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9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2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6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0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1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AC4D-A0DC-4CB2-9DCE-C805EA51B503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7351E-58D3-4E89-B359-448386CC3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Lagrange </a:t>
            </a:r>
            <a:r>
              <a:rPr lang="en-US" sz="3200" dirty="0" smtClean="0"/>
              <a:t>Multiplier </a:t>
            </a:r>
            <a:r>
              <a:rPr lang="en-US" sz="3200" dirty="0"/>
              <a:t>M</a:t>
            </a:r>
            <a:r>
              <a:rPr lang="en-US" sz="3200" dirty="0" smtClean="0"/>
              <a:t>ethod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lnSpc>
                    <a:spcPct val="135000"/>
                  </a:lnSpc>
                  <a:buNone/>
                </a:pPr>
                <a:r>
                  <a:rPr lang="en-US" sz="2200" dirty="0" smtClean="0"/>
                  <a:t>Consider an optimization problem involving two variables and single equality constraint.</a:t>
                </a:r>
              </a:p>
              <a:p>
                <a:pPr marL="0" indent="1828800" algn="r">
                  <a:lnSpc>
                    <a:spcPct val="135000"/>
                  </a:lnSpc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200" dirty="0" smtClean="0"/>
                  <a:t>                                                                        (1)</a:t>
                </a:r>
              </a:p>
              <a:p>
                <a:pPr marL="0" indent="0" algn="r">
                  <a:lnSpc>
                    <a:spcPct val="135000"/>
                  </a:lnSpc>
                  <a:buNone/>
                </a:pPr>
                <a:r>
                  <a:rPr lang="en-US" sz="2200" dirty="0" smtClean="0"/>
                  <a:t>Subject to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h</m:t>
                        </m:r>
                      </m:e>
                    </m:acc>
                    <m:d>
                      <m:dPr>
                        <m:ctrlPr>
                          <a:rPr lang="en-US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sz="2200" dirty="0" smtClean="0"/>
                  <a:t> (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sz="2200" dirty="0" smtClean="0"/>
                  <a:t> is a constant)                                 (1a)</a:t>
                </a:r>
              </a:p>
              <a:p>
                <a:pPr marL="0" indent="0" algn="r">
                  <a:lnSpc>
                    <a:spcPct val="135000"/>
                  </a:lnSpc>
                  <a:buNone/>
                </a:pPr>
                <a:r>
                  <a:rPr lang="en-US" sz="2200" dirty="0" smtClean="0"/>
                  <a:t>i.e., subject to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h</m:t>
                        </m:r>
                      </m:e>
                    </m:acc>
                    <m:r>
                      <a:rPr lang="en-US" sz="2200" b="0" i="1" smtClean="0">
                        <a:latin typeface="Cambria Math"/>
                      </a:rPr>
                      <m:t>−</m:t>
                    </m:r>
                    <m:r>
                      <a:rPr lang="en-US" sz="2200" b="0" i="1" smtClean="0">
                        <a:latin typeface="Cambria Math"/>
                      </a:rPr>
                      <m:t>𝑒</m:t>
                    </m:r>
                    <m:r>
                      <a:rPr lang="en-US" sz="22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200" dirty="0" smtClean="0"/>
                  <a:t>                                             (1b)</a:t>
                </a:r>
              </a:p>
              <a:p>
                <a:pPr marL="0" indent="0">
                  <a:lnSpc>
                    <a:spcPct val="135000"/>
                  </a:lnSpc>
                  <a:buNone/>
                </a:pPr>
                <a:r>
                  <a:rPr lang="en-US" sz="2200" dirty="0" smtClean="0"/>
                  <a:t>At the constrained optimum, two necessary conditions must hold simultaneously</a:t>
                </a:r>
              </a:p>
              <a:p>
                <a:pPr marL="0" indent="0" algn="r">
                  <a:lnSpc>
                    <a:spcPct val="135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𝑑𝑓</m:t>
                    </m:r>
                    <m:r>
                      <a:rPr lang="en-US" sz="2200" b="0" i="1" smtClean="0">
                        <a:latin typeface="Cambria Math"/>
                      </a:rPr>
                      <m:t>=0=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𝜕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𝜕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200" b="0" i="1" smtClean="0">
                        <a:latin typeface="Cambria Math"/>
                      </a:rPr>
                      <m:t>𝑑𝑥</m:t>
                    </m:r>
                    <m:r>
                      <a:rPr lang="en-US" sz="2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𝜕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𝜕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𝑢</m:t>
                        </m:r>
                      </m:den>
                    </m:f>
                    <m:r>
                      <a:rPr lang="en-US" sz="2200" b="0" i="1" smtClean="0">
                        <a:latin typeface="Cambria Math"/>
                      </a:rPr>
                      <m:t>𝑑𝑢</m:t>
                    </m:r>
                  </m:oMath>
                </a14:m>
                <a:r>
                  <a:rPr lang="en-US" sz="2200" b="0" dirty="0" smtClean="0"/>
                  <a:t>                                       (2)</a:t>
                </a:r>
              </a:p>
              <a:p>
                <a:pPr marL="0" indent="0" algn="r">
                  <a:lnSpc>
                    <a:spcPct val="135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𝑑</m:t>
                    </m:r>
                    <m:r>
                      <a:rPr lang="en-US" sz="2200" b="0" i="1" smtClean="0">
                        <a:latin typeface="Cambria Math"/>
                      </a:rPr>
                      <m:t>h</m:t>
                    </m:r>
                    <m:r>
                      <a:rPr lang="en-US" sz="2200" i="1">
                        <a:latin typeface="Cambria Math"/>
                      </a:rPr>
                      <m:t>=0=</m:t>
                    </m:r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𝜕</m:t>
                        </m:r>
                        <m:r>
                          <a:rPr lang="en-US" sz="2200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𝜕</m:t>
                        </m:r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200" i="1">
                        <a:latin typeface="Cambria Math"/>
                      </a:rPr>
                      <m:t>𝑑𝑥</m:t>
                    </m:r>
                    <m:r>
                      <a:rPr lang="en-US" sz="2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𝜕</m:t>
                        </m:r>
                        <m:r>
                          <a:rPr lang="en-US" sz="2200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𝜕</m:t>
                        </m:r>
                        <m:r>
                          <a:rPr lang="en-US" sz="2200" i="1">
                            <a:latin typeface="Cambria Math"/>
                          </a:rPr>
                          <m:t>𝑢</m:t>
                        </m:r>
                      </m:den>
                    </m:f>
                    <m:r>
                      <a:rPr lang="en-US" sz="2200" i="1">
                        <a:latin typeface="Cambria Math"/>
                      </a:rPr>
                      <m:t>𝑑𝑢</m:t>
                    </m:r>
                  </m:oMath>
                </a14:m>
                <a:r>
                  <a:rPr lang="en-US" sz="2200" dirty="0" smtClean="0"/>
                  <a:t>                                        (3)</a:t>
                </a:r>
              </a:p>
              <a:p>
                <a:pPr>
                  <a:lnSpc>
                    <a:spcPct val="135000"/>
                  </a:lnSpc>
                </a:pPr>
                <a:endParaRPr lang="en-US" sz="2200" dirty="0" smtClean="0"/>
              </a:p>
              <a:p>
                <a:pPr>
                  <a:lnSpc>
                    <a:spcPct val="135000"/>
                  </a:lnSpc>
                </a:pP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  <a:blipFill rotWithShape="1">
                <a:blip r:embed="rId2"/>
                <a:stretch>
                  <a:fillRect l="-889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8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0198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lnSpc>
                    <a:spcPct val="125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𝑑𝑥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𝑑𝑢</m:t>
                    </m:r>
                  </m:oMath>
                </a14:m>
                <a:r>
                  <a:rPr lang="en-US" sz="2200" dirty="0" smtClean="0"/>
                  <a:t> are differential perturbations or variations from the optimum point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US" sz="2200" dirty="0" smtClean="0"/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2200" dirty="0" smtClean="0"/>
                  <a:t>i.e., two equations in two unknown variables:  </a:t>
                </a:r>
              </a:p>
              <a:p>
                <a:pPr marL="0" indent="0" algn="r">
                  <a:lnSpc>
                    <a:spcPct val="125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𝑑𝑥</m:t>
                    </m:r>
                    <m:r>
                      <a:rPr lang="en-US" sz="22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𝑑𝑢</m:t>
                    </m:r>
                    <m:r>
                      <a:rPr lang="en-US" sz="22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200" dirty="0" smtClean="0"/>
                  <a:t>                                     (4a)</a:t>
                </a:r>
              </a:p>
              <a:p>
                <a:pPr marL="0" indent="0" algn="r">
                  <a:lnSpc>
                    <a:spcPct val="125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i="1">
                        <a:latin typeface="Cambria Math"/>
                      </a:rPr>
                      <m:t>𝑑𝑥</m:t>
                    </m:r>
                    <m:r>
                      <a:rPr lang="en-US" sz="22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  <m:r>
                          <a:rPr lang="en-US" sz="22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latin typeface="Cambria Math"/>
                      </a:rPr>
                      <m:t>𝑑𝑢</m:t>
                    </m:r>
                    <m:r>
                      <a:rPr lang="en-US" sz="22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200" dirty="0" smtClean="0"/>
                  <a:t>                                      (4b)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2200" dirty="0" smtClean="0"/>
                  <a:t>Because the right-hand side of both equations are 0, either a trivial solutions (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𝑑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𝑑</m:t>
                    </m:r>
                    <m:r>
                      <a:rPr lang="en-US" sz="2200" b="0" i="1" smtClean="0">
                        <a:latin typeface="Cambria Math"/>
                      </a:rPr>
                      <m:t>𝑢</m:t>
                    </m:r>
                    <m:r>
                      <a:rPr lang="en-US" sz="22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200" dirty="0" smtClean="0"/>
                  <a:t>) or a nontrivial (</a:t>
                </a:r>
                <a:r>
                  <a:rPr lang="en-US" sz="2200" dirty="0" err="1" smtClean="0"/>
                  <a:t>nonunique</a:t>
                </a:r>
                <a:r>
                  <a:rPr lang="en-US" sz="2200" dirty="0" smtClean="0"/>
                  <a:t>) solution can be chosen.</a:t>
                </a:r>
              </a:p>
              <a:p>
                <a:pPr marL="0" indent="0" algn="r">
                  <a:lnSpc>
                    <a:spcPct val="125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11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den>
                    </m:f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22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200" dirty="0" smtClean="0"/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11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den>
                    </m:f>
                    <m:r>
                      <a:rPr lang="en-US" sz="2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22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200" dirty="0"/>
                  <a:t> </a:t>
                </a:r>
                <a:r>
                  <a:rPr lang="en-US" sz="2200" dirty="0" smtClean="0"/>
                  <a:t>                                      (5)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2200" dirty="0" smtClean="0"/>
                  <a:t>Therefore, in general</a:t>
                </a:r>
              </a:p>
              <a:p>
                <a:pPr marL="0" indent="0" algn="r">
                  <a:lnSpc>
                    <a:spcPct val="125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=−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sz="22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21</m:t>
                        </m:r>
                      </m:sub>
                    </m:sSub>
                  </m:oMath>
                </a14:m>
                <a:r>
                  <a:rPr lang="en-US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latin typeface="Cambria Math"/>
                      </a:rPr>
                      <m:t>=−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dirty="0" smtClean="0"/>
                  <a:t>                                (6)</a:t>
                </a:r>
              </a:p>
              <a:p>
                <a:pPr marL="0" indent="0">
                  <a:lnSpc>
                    <a:spcPct val="125000"/>
                  </a:lnSpc>
                  <a:buNone/>
                </a:pPr>
                <a:r>
                  <a:rPr lang="en-US" sz="22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sz="2200" dirty="0" smtClean="0"/>
                  <a:t> is a Lagrange multiplier. An augmented objective function, called </a:t>
                </a:r>
                <a:r>
                  <a:rPr lang="en-US" sz="2200" dirty="0" err="1" smtClean="0"/>
                  <a:t>Lagrangian</a:t>
                </a:r>
                <a:r>
                  <a:rPr lang="en-US" sz="2200" dirty="0" smtClean="0"/>
                  <a:t> is defined as</a:t>
                </a:r>
              </a:p>
              <a:p>
                <a:pPr marL="0" indent="0" algn="ctr">
                  <a:lnSpc>
                    <a:spcPct val="125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𝑢</m:t>
                        </m:r>
                        <m:r>
                          <a:rPr lang="en-US" sz="2200" b="0" i="1" smtClean="0">
                            <a:latin typeface="Cambria Math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</m:d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sz="2200" b="0" i="1" smtClean="0">
                        <a:latin typeface="Cambria Math"/>
                      </a:rPr>
                      <m:t>+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h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sz="2200" dirty="0" smtClean="0"/>
                  <a:t>        </a:t>
                </a:r>
                <a:r>
                  <a:rPr lang="en-US" sz="2200" dirty="0" smtClean="0"/>
                  <a:t>(note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  <m:r>
                          <a:rPr lang="en-US" sz="2200" i="1">
                            <a:latin typeface="Cambria Math"/>
                          </a:rPr>
                          <m:t>,</m:t>
                        </m:r>
                        <m:r>
                          <a:rPr lang="en-US" sz="2200" i="1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200" dirty="0"/>
                  <a:t> </a:t>
                </a:r>
                <a:r>
                  <a:rPr lang="en-US" sz="2200" dirty="0" smtClean="0"/>
                  <a:t>)</a:t>
                </a: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019800"/>
              </a:xfrm>
              <a:blipFill rotWithShape="1">
                <a:blip r:embed="rId2"/>
                <a:stretch>
                  <a:fillRect l="-741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537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8674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200" dirty="0" smtClean="0"/>
                  <a:t>So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sz="2200" dirty="0" smtClean="0"/>
                  <a:t> can be optimal as an equivalent unconstrained problem.</a:t>
                </a:r>
              </a:p>
              <a:p>
                <a:pPr marL="0" indent="0">
                  <a:buNone/>
                </a:pPr>
                <a:r>
                  <a:rPr lang="en-US" sz="2200" dirty="0" smtClean="0"/>
                  <a:t>Eqn</a:t>
                </a:r>
                <a:r>
                  <a:rPr lang="en-US" sz="2200" dirty="0" smtClean="0"/>
                  <a:t>. (6) can be written in the following way (for two variables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sz="2200" dirty="0" smtClean="0"/>
                  <a:t>):</a:t>
                </a:r>
              </a:p>
              <a:p>
                <a:pPr marL="0" indent="0">
                  <a:buNone/>
                </a:pPr>
                <a:endParaRPr lang="en-US" sz="2200" dirty="0" smtClean="0"/>
              </a:p>
              <a:p>
                <a:pPr marL="0" indent="0" algn="ctr">
                  <a:buNone/>
                </a:pPr>
                <a:r>
                  <a:rPr lang="en-US" sz="2200" dirty="0" smtClean="0"/>
                  <a:t> </a:t>
                </a:r>
              </a:p>
              <a:p>
                <a:pPr marL="0" indent="0" algn="ctr">
                  <a:buNone/>
                </a:pPr>
                <a:endParaRPr lang="en-US" sz="2200" dirty="0"/>
              </a:p>
              <a:p>
                <a:pPr marL="0" indent="0" algn="ctr">
                  <a:buNone/>
                </a:pPr>
                <a:endParaRPr lang="en-US" sz="2200" dirty="0" smtClean="0"/>
              </a:p>
              <a:p>
                <a:pPr marL="0" indent="0">
                  <a:buNone/>
                </a:pPr>
                <a:r>
                  <a:rPr lang="en-US" sz="2200" dirty="0" smtClean="0"/>
                  <a:t>In addition to </a:t>
                </a:r>
                <a:r>
                  <a:rPr lang="en-US" sz="2200" smtClean="0"/>
                  <a:t>the </a:t>
                </a:r>
                <a:r>
                  <a:rPr lang="en-US" sz="2200" smtClean="0"/>
                  <a:t>above necessary </a:t>
                </a:r>
                <a:r>
                  <a:rPr lang="en-US" sz="2200" dirty="0" smtClean="0"/>
                  <a:t>conditions, </a:t>
                </a:r>
                <a:r>
                  <a:rPr lang="en-US" sz="2200" dirty="0" smtClean="0"/>
                  <a:t>the following equation must hold:</a:t>
                </a:r>
              </a:p>
              <a:p>
                <a:pPr marL="0" indent="0">
                  <a:buNone/>
                </a:pPr>
                <a:endParaRPr lang="en-US" sz="2200" dirty="0" smtClean="0"/>
              </a:p>
              <a:p>
                <a:pPr marL="0" indent="0">
                  <a:buNone/>
                </a:pPr>
                <a:endParaRPr lang="en-US" sz="2200" dirty="0" smtClean="0"/>
              </a:p>
              <a:p>
                <a:pPr marL="0" indent="0">
                  <a:buNone/>
                </a:pPr>
                <a:r>
                  <a:rPr lang="en-US" sz="2200" dirty="0" smtClean="0"/>
                  <a:t>Also a sensitivity relationship is </a:t>
                </a: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r>
                  <a:rPr lang="en-US" sz="2200" dirty="0" smtClean="0"/>
                  <a:t>(change in constraint)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867400"/>
              </a:xfrm>
              <a:blipFill rotWithShape="1">
                <a:blip r:embed="rId2"/>
                <a:stretch>
                  <a:fillRect l="-889" t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505146"/>
                  </p:ext>
                </p:extLst>
              </p:nvPr>
            </p:nvGraphicFramePr>
            <p:xfrm>
              <a:off x="914400" y="1295401"/>
              <a:ext cx="7239000" cy="129539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696075"/>
                    <a:gridCol w="542925"/>
                  </a:tblGrid>
                  <a:tr h="66168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US" sz="18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𝜆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h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(7)</a:t>
                          </a:r>
                        </a:p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3371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</m:den>
                                </m:f>
                                <m:r>
                                  <a:rPr lang="en-US" sz="18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𝜆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i="1">
                                        <a:latin typeface="Cambria Math"/>
                                        <a:ea typeface="Cambria Math"/>
                                      </a:rPr>
                                      <m:t>h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𝑢</m:t>
                                    </m:r>
                                  </m:den>
                                </m:f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i="1">
                                        <a:latin typeface="Cambria Math"/>
                                        <a:ea typeface="Cambria Math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  <a:ea typeface="Cambria Math"/>
                                      </a:rPr>
                                      <m:t>𝑢</m:t>
                                    </m:r>
                                  </m:den>
                                </m:f>
                                <m:r>
                                  <a:rPr lang="en-US" sz="1800" i="1">
                                    <a:latin typeface="Cambria Math"/>
                                    <a:ea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 smtClean="0"/>
                            <a:t>(8)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505146"/>
                  </p:ext>
                </p:extLst>
              </p:nvPr>
            </p:nvGraphicFramePr>
            <p:xfrm>
              <a:off x="914400" y="1295401"/>
              <a:ext cx="7239000" cy="129539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696075"/>
                    <a:gridCol w="542925"/>
                  </a:tblGrid>
                  <a:tr h="6616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t="-4630" r="-8098" b="-9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(7)</a:t>
                          </a:r>
                        </a:p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337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t="-108654" r="-8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 smtClean="0"/>
                            <a:t>(8)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8664562"/>
                  </p:ext>
                </p:extLst>
              </p:nvPr>
            </p:nvGraphicFramePr>
            <p:xfrm>
              <a:off x="838200" y="3657600"/>
              <a:ext cx="7391401" cy="62382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781800"/>
                    <a:gridCol w="609601"/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𝐿</m:t>
                                    </m:r>
                                    <m:d>
                                      <m:dPr>
                                        <m:ctrlPr>
                                          <a:rPr lang="en-US" sz="180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1800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1800" smtClean="0">
                                            <a:latin typeface="Cambria Math"/>
                                          </a:rPr>
                                          <m:t>𝑢</m:t>
                                        </m:r>
                                        <m:r>
                                          <a:rPr lang="en-US" sz="1800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1800" smtClean="0">
                                            <a:latin typeface="Cambria Math"/>
                                          </a:rPr>
                                          <m:t>𝜆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𝜕𝜆</m:t>
                                    </m:r>
                                  </m:den>
                                </m:f>
                                <m:r>
                                  <a:rPr lang="en-US" sz="180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800" smtClean="0">
                                    <a:latin typeface="Cambria Math"/>
                                  </a:rPr>
                                  <m:t>h</m:t>
                                </m:r>
                                <m:d>
                                  <m:dPr>
                                    <m:ctrlPr>
                                      <a:rPr lang="en-US" sz="18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800" smtClean="0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d>
                                <m:r>
                                  <a:rPr lang="en-US" sz="1800" smtClean="0">
                                    <a:latin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(9)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8664562"/>
                  </p:ext>
                </p:extLst>
              </p:nvPr>
            </p:nvGraphicFramePr>
            <p:xfrm>
              <a:off x="838200" y="3657600"/>
              <a:ext cx="7391401" cy="62382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781800"/>
                    <a:gridCol w="609601"/>
                  </a:tblGrid>
                  <a:tr h="6238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90" t="-4902" r="-8993" b="-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(9)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1676600"/>
                  </p:ext>
                </p:extLst>
              </p:nvPr>
            </p:nvGraphicFramePr>
            <p:xfrm>
              <a:off x="914400" y="4876800"/>
              <a:ext cx="7315200" cy="61302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705600"/>
                    <a:gridCol w="609600"/>
                  </a:tblGrid>
                  <a:tr h="38442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lang="en-US" sz="18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(10)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1676600"/>
                  </p:ext>
                </p:extLst>
              </p:nvPr>
            </p:nvGraphicFramePr>
            <p:xfrm>
              <a:off x="914400" y="4876800"/>
              <a:ext cx="7315200" cy="61302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705600"/>
                    <a:gridCol w="609600"/>
                  </a:tblGrid>
                  <a:tr h="6130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4950" r="-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(10)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99966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455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Lagrange Multiplier Method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Lagrange multiplier method</dc:title>
  <dc:creator>lvxueyimei</dc:creator>
  <cp:lastModifiedBy>lvxueyimei</cp:lastModifiedBy>
  <cp:revision>6</cp:revision>
  <dcterms:created xsi:type="dcterms:W3CDTF">2012-01-27T17:13:44Z</dcterms:created>
  <dcterms:modified xsi:type="dcterms:W3CDTF">2012-02-01T22:37:20Z</dcterms:modified>
</cp:coreProperties>
</file>